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5" r:id="rId14"/>
    <p:sldId id="268" r:id="rId15"/>
    <p:sldId id="269" r:id="rId16"/>
    <p:sldId id="270"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482653-79CF-4347-B0A1-857B143B02E6}">
          <p14:sldIdLst>
            <p14:sldId id="256"/>
            <p14:sldId id="257"/>
            <p14:sldId id="258"/>
            <p14:sldId id="259"/>
            <p14:sldId id="260"/>
            <p14:sldId id="261"/>
            <p14:sldId id="262"/>
            <p14:sldId id="263"/>
            <p14:sldId id="264"/>
            <p14:sldId id="265"/>
            <p14:sldId id="266"/>
            <p14:sldId id="267"/>
            <p14:sldId id="285"/>
            <p14:sldId id="268"/>
            <p14:sldId id="269"/>
            <p14:sldId id="270"/>
            <p14:sldId id="272"/>
            <p14:sldId id="273"/>
            <p14:sldId id="274"/>
            <p14:sldId id="275"/>
            <p14:sldId id="276"/>
            <p14:sldId id="277"/>
            <p14:sldId id="279"/>
            <p14:sldId id="280"/>
            <p14:sldId id="281"/>
            <p14:sldId id="282"/>
            <p14:sldId id="283"/>
            <p14:sldId id="28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2847-FFD0-4ACC-8421-300ABCA539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0233E5-EA13-481E-861E-426280B5D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1B0E29-7049-4CAF-BF4F-14AF1432ADBD}"/>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AEDC8BF8-2223-455E-BA99-7F5EF0619E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2259A2-9AE7-4ADE-917D-6C3703F13062}"/>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16471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CB0-53D5-4819-968E-B6742D77AF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F775D0-6193-48B1-807C-0AEEA3796B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F81120-8FFA-4650-A628-1F602BDF1B13}"/>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0B876979-7B94-4AD7-A0A9-95966E09AB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D03596-E3C8-4988-B027-F8CFBDFB40B3}"/>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37162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1A473-D255-4BD2-A099-48E5189E45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C47322-CB9B-42A7-89F4-1AA6AD40B4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6C177-7282-4FCD-8F1F-3CB00A4D96D7}"/>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7B64908B-1226-4BDC-8F6F-5DAF83859D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5AA9E7-688D-43CB-8F60-0F534F6359ED}"/>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3970932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0306-2FB6-4DF6-8677-C1E5DE5BE13E}"/>
              </a:ext>
            </a:extLst>
          </p:cNvPr>
          <p:cNvSpPr>
            <a:spLocks noGrp="1"/>
          </p:cNvSpPr>
          <p:nvPr>
            <p:ph type="title"/>
          </p:nvPr>
        </p:nvSpPr>
        <p:spPr/>
        <p:txBody>
          <a:bodyPr>
            <a:normAutofit/>
          </a:bodyPr>
          <a:lstStyle>
            <a:lvl1pPr>
              <a:defRPr sz="2400">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A47B3949-894B-4B22-8344-70EEE16A8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329DEE-690C-4F7B-9A8A-BA4DF4498B3B}"/>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4CF6A79C-E349-42F1-B17E-7AB4D7841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20449-3E9E-42D9-A561-6393161B7FDF}"/>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3928064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2590-BC17-4BA5-8A77-4EBC15597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5789A3-FD89-4E87-AF79-837AB7F836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23456-6EEF-45E6-9878-9D63C25552F9}"/>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079BCCAC-D343-4A21-B731-F52C3BF4EE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9E9B2-3956-4F5A-B322-C64203E2D4F9}"/>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24985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3C55-17A5-477A-9542-08205CEA1F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2FF111-E858-41BF-A5AF-A468B906C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CED426-3295-4AF5-8BD5-CE6BF04A81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FF098E-9220-4811-B0B2-64CF60FDE592}"/>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6" name="Footer Placeholder 5">
            <a:extLst>
              <a:ext uri="{FF2B5EF4-FFF2-40B4-BE49-F238E27FC236}">
                <a16:creationId xmlns:a16="http://schemas.microsoft.com/office/drawing/2014/main" id="{FB957923-3232-409B-98E5-9BFAB26C29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0626B5-8B59-4C4D-B87D-6EDDCC46D4D2}"/>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1637240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1870-B64D-4659-9DBC-FAFCAB2F2D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DA2096-5D49-4E44-BD2F-3025E071A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A2E21-EF10-4A22-B1A9-91982E867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29AEFD-8DB4-445F-A4FC-9EC4DF17DD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EB10A8-1364-4183-B2FD-45ACFA7483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C5DE79-869A-4137-9924-141A1BCE6563}"/>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8" name="Footer Placeholder 7">
            <a:extLst>
              <a:ext uri="{FF2B5EF4-FFF2-40B4-BE49-F238E27FC236}">
                <a16:creationId xmlns:a16="http://schemas.microsoft.com/office/drawing/2014/main" id="{A70FAB63-EA20-4D94-8122-78F816518A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5330B5-8709-4133-AE22-BE9BA05014A8}"/>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317190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7B3F-45BD-4075-A7B8-5908A620C2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940FB3-B8DA-4EC2-9626-B8684827B917}"/>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4" name="Footer Placeholder 3">
            <a:extLst>
              <a:ext uri="{FF2B5EF4-FFF2-40B4-BE49-F238E27FC236}">
                <a16:creationId xmlns:a16="http://schemas.microsoft.com/office/drawing/2014/main" id="{E85D304E-B68C-46FE-B80E-B79B043C724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73DFD4-032B-4469-BFE3-9AC8D53A9754}"/>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415152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97E31-1A40-4350-85C6-0561A598BA20}"/>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3" name="Footer Placeholder 2">
            <a:extLst>
              <a:ext uri="{FF2B5EF4-FFF2-40B4-BE49-F238E27FC236}">
                <a16:creationId xmlns:a16="http://schemas.microsoft.com/office/drawing/2014/main" id="{F8145E69-3A17-4D5B-BF33-CD1096FCCE1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BC93FE-7BC3-445B-A86B-685FC60F4D3D}"/>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384140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8E0E-95B2-453E-8914-23CDDE331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8E1A6B-7CCA-4513-8589-4B3CB1511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719FC6-2F7B-40E2-94F5-7DEA16F5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E08DB-9627-4B65-808B-3D7D74DA7418}"/>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6" name="Footer Placeholder 5">
            <a:extLst>
              <a:ext uri="{FF2B5EF4-FFF2-40B4-BE49-F238E27FC236}">
                <a16:creationId xmlns:a16="http://schemas.microsoft.com/office/drawing/2014/main" id="{411C4A41-A571-45A4-A7B2-2E71840B94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194881-768F-4E13-9E67-FDB06DAF73D6}"/>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8196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286D-C4E8-4B60-B56A-D410454D4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353A77-06EE-46BC-A6EF-17A9FDBAB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5602F9-49EC-4910-9822-BF60ABBAA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774DC-F250-49B2-A0E7-D815FC4FC512}"/>
              </a:ext>
            </a:extLst>
          </p:cNvPr>
          <p:cNvSpPr>
            <a:spLocks noGrp="1"/>
          </p:cNvSpPr>
          <p:nvPr>
            <p:ph type="dt" sz="half" idx="10"/>
          </p:nvPr>
        </p:nvSpPr>
        <p:spPr/>
        <p:txBody>
          <a:bodyPr/>
          <a:lstStyle/>
          <a:p>
            <a:fld id="{6BC1ED1E-31E6-4143-952C-579C1157E49A}" type="datetimeFigureOut">
              <a:rPr lang="en-IN" smtClean="0"/>
              <a:t>05-10-2024</a:t>
            </a:fld>
            <a:endParaRPr lang="en-IN"/>
          </a:p>
        </p:txBody>
      </p:sp>
      <p:sp>
        <p:nvSpPr>
          <p:cNvPr id="6" name="Footer Placeholder 5">
            <a:extLst>
              <a:ext uri="{FF2B5EF4-FFF2-40B4-BE49-F238E27FC236}">
                <a16:creationId xmlns:a16="http://schemas.microsoft.com/office/drawing/2014/main" id="{A8168053-CB0C-4505-9965-D8BEA88DED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7E1364-33E7-4D35-8935-166B020CF414}"/>
              </a:ext>
            </a:extLst>
          </p:cNvPr>
          <p:cNvSpPr>
            <a:spLocks noGrp="1"/>
          </p:cNvSpPr>
          <p:nvPr>
            <p:ph type="sldNum" sz="quarter" idx="12"/>
          </p:nvPr>
        </p:nvSpPr>
        <p:spPr/>
        <p:txBody>
          <a:bodyPr/>
          <a:lstStyle/>
          <a:p>
            <a:fld id="{94BD3368-EE25-43AF-9DB9-B4B8EE1CFBC5}" type="slidenum">
              <a:rPr lang="en-IN" smtClean="0"/>
              <a:t>‹#›</a:t>
            </a:fld>
            <a:endParaRPr lang="en-IN"/>
          </a:p>
        </p:txBody>
      </p:sp>
    </p:spTree>
    <p:extLst>
      <p:ext uri="{BB962C8B-B14F-4D97-AF65-F5344CB8AC3E}">
        <p14:creationId xmlns:p14="http://schemas.microsoft.com/office/powerpoint/2010/main" val="193641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4F343E-D759-4455-89E4-4B0F66D4FE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63FF62-261C-4B3B-BA4B-50C8B05A5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A0F431-C712-4F18-99C5-95BC8A028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1ED1E-31E6-4143-952C-579C1157E49A}" type="datetimeFigureOut">
              <a:rPr lang="en-IN" smtClean="0"/>
              <a:t>05-10-2024</a:t>
            </a:fld>
            <a:endParaRPr lang="en-IN"/>
          </a:p>
        </p:txBody>
      </p:sp>
      <p:sp>
        <p:nvSpPr>
          <p:cNvPr id="5" name="Footer Placeholder 4">
            <a:extLst>
              <a:ext uri="{FF2B5EF4-FFF2-40B4-BE49-F238E27FC236}">
                <a16:creationId xmlns:a16="http://schemas.microsoft.com/office/drawing/2014/main" id="{45016D14-8299-475D-8F60-F966FF3E64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F2F5C6-6DF2-40B2-A41B-E1BDED750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D3368-EE25-43AF-9DB9-B4B8EE1CFBC5}" type="slidenum">
              <a:rPr lang="en-IN" smtClean="0"/>
              <a:t>‹#›</a:t>
            </a:fld>
            <a:endParaRPr lang="en-IN"/>
          </a:p>
        </p:txBody>
      </p:sp>
    </p:spTree>
    <p:extLst>
      <p:ext uri="{BB962C8B-B14F-4D97-AF65-F5344CB8AC3E}">
        <p14:creationId xmlns:p14="http://schemas.microsoft.com/office/powerpoint/2010/main" val="6032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D6F6-85D5-4398-B93F-DC83208B847C}"/>
              </a:ext>
            </a:extLst>
          </p:cNvPr>
          <p:cNvSpPr>
            <a:spLocks noGrp="1"/>
          </p:cNvSpPr>
          <p:nvPr>
            <p:ph type="ctrTitle"/>
          </p:nvPr>
        </p:nvSpPr>
        <p:spPr/>
        <p:txBody>
          <a:bodyPr/>
          <a:lstStyle/>
          <a:p>
            <a:r>
              <a:rPr lang="en-US" dirty="0"/>
              <a:t>Azure Cosmos DB(Data Migration)[</a:t>
            </a:r>
            <a:endParaRPr lang="en-IN" dirty="0"/>
          </a:p>
        </p:txBody>
      </p:sp>
      <p:sp>
        <p:nvSpPr>
          <p:cNvPr id="3" name="Subtitle 2">
            <a:extLst>
              <a:ext uri="{FF2B5EF4-FFF2-40B4-BE49-F238E27FC236}">
                <a16:creationId xmlns:a16="http://schemas.microsoft.com/office/drawing/2014/main" id="{12138C4F-AE24-4A1B-A8CB-890DFB9FB34D}"/>
              </a:ext>
            </a:extLst>
          </p:cNvPr>
          <p:cNvSpPr>
            <a:spLocks noGrp="1"/>
          </p:cNvSpPr>
          <p:nvPr>
            <p:ph type="subTitle" idx="1"/>
          </p:nvPr>
        </p:nvSpPr>
        <p:spPr/>
        <p:txBody>
          <a:bodyPr>
            <a:normAutofit fontScale="92500" lnSpcReduction="20000"/>
          </a:bodyPr>
          <a:lstStyle/>
          <a:p>
            <a:r>
              <a:rPr lang="en-US" dirty="0"/>
              <a:t>In this we are going to create Azure Cosmos Db and in that we will create Mongo DB. Then we will migrate data from Mongo DB to ADF to Azure SQL Server. It works on NoSQL.</a:t>
            </a:r>
          </a:p>
          <a:p>
            <a:r>
              <a:rPr lang="en-US" dirty="0"/>
              <a:t>(Storage + Processing)(NoSQL)</a:t>
            </a:r>
          </a:p>
          <a:p>
            <a:r>
              <a:rPr lang="en-US" dirty="0"/>
              <a:t>Azure Cosmos Db &gt; ADF &gt; Azure SQL Database</a:t>
            </a:r>
            <a:endParaRPr lang="en-IN" dirty="0"/>
          </a:p>
        </p:txBody>
      </p:sp>
    </p:spTree>
    <p:extLst>
      <p:ext uri="{BB962C8B-B14F-4D97-AF65-F5344CB8AC3E}">
        <p14:creationId xmlns:p14="http://schemas.microsoft.com/office/powerpoint/2010/main" val="327902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8BAA-2A0C-4951-A822-F5CA9DCEF77F}"/>
              </a:ext>
            </a:extLst>
          </p:cNvPr>
          <p:cNvSpPr>
            <a:spLocks noGrp="1"/>
          </p:cNvSpPr>
          <p:nvPr>
            <p:ph type="title"/>
          </p:nvPr>
        </p:nvSpPr>
        <p:spPr/>
        <p:txBody>
          <a:bodyPr/>
          <a:lstStyle/>
          <a:p>
            <a:r>
              <a:rPr lang="en-US" dirty="0"/>
              <a:t>Also create Azure SQL Database and ADF</a:t>
            </a:r>
            <a:endParaRPr lang="en-IN" dirty="0"/>
          </a:p>
        </p:txBody>
      </p:sp>
      <p:pic>
        <p:nvPicPr>
          <p:cNvPr id="5" name="Content Placeholder 4">
            <a:extLst>
              <a:ext uri="{FF2B5EF4-FFF2-40B4-BE49-F238E27FC236}">
                <a16:creationId xmlns:a16="http://schemas.microsoft.com/office/drawing/2014/main" id="{A7896874-E68C-4A9F-B938-67C7AFFB9350}"/>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1254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9058-ACB0-4607-8FAF-DA234483CC7E}"/>
              </a:ext>
            </a:extLst>
          </p:cNvPr>
          <p:cNvSpPr>
            <a:spLocks noGrp="1"/>
          </p:cNvSpPr>
          <p:nvPr>
            <p:ph type="title"/>
          </p:nvPr>
        </p:nvSpPr>
        <p:spPr/>
        <p:txBody>
          <a:bodyPr/>
          <a:lstStyle/>
          <a:p>
            <a:r>
              <a:rPr lang="en-US" dirty="0"/>
              <a:t>Now go to MongoDB &gt; Data Explorer</a:t>
            </a:r>
            <a:endParaRPr lang="en-IN" dirty="0"/>
          </a:p>
        </p:txBody>
      </p:sp>
      <p:pic>
        <p:nvPicPr>
          <p:cNvPr id="5" name="Content Placeholder 4">
            <a:extLst>
              <a:ext uri="{FF2B5EF4-FFF2-40B4-BE49-F238E27FC236}">
                <a16:creationId xmlns:a16="http://schemas.microsoft.com/office/drawing/2014/main" id="{CFA98AA6-71AF-4768-9CA2-DCA27E4D1858}"/>
              </a:ext>
            </a:extLst>
          </p:cNvPr>
          <p:cNvPicPr>
            <a:picLocks noGrp="1" noChangeAspect="1"/>
          </p:cNvPicPr>
          <p:nvPr>
            <p:ph idx="1"/>
          </p:nvPr>
        </p:nvPicPr>
        <p:blipFill>
          <a:blip r:embed="rId2"/>
          <a:stretch>
            <a:fillRect/>
          </a:stretch>
        </p:blipFill>
        <p:spPr>
          <a:xfrm>
            <a:off x="1513005" y="1825625"/>
            <a:ext cx="9165990" cy="4351338"/>
          </a:xfrm>
        </p:spPr>
      </p:pic>
    </p:spTree>
    <p:extLst>
      <p:ext uri="{BB962C8B-B14F-4D97-AF65-F5344CB8AC3E}">
        <p14:creationId xmlns:p14="http://schemas.microsoft.com/office/powerpoint/2010/main" val="193955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CC32-B875-4B28-A0C9-EF4B6B023D3E}"/>
              </a:ext>
            </a:extLst>
          </p:cNvPr>
          <p:cNvSpPr>
            <a:spLocks noGrp="1"/>
          </p:cNvSpPr>
          <p:nvPr>
            <p:ph type="title"/>
          </p:nvPr>
        </p:nvSpPr>
        <p:spPr/>
        <p:txBody>
          <a:bodyPr/>
          <a:lstStyle/>
          <a:p>
            <a:r>
              <a:rPr lang="en-US" dirty="0"/>
              <a:t>Now Connect to ADS(Azure Data Studio) using Connecting String</a:t>
            </a:r>
            <a:endParaRPr lang="en-IN" dirty="0"/>
          </a:p>
        </p:txBody>
      </p:sp>
      <p:pic>
        <p:nvPicPr>
          <p:cNvPr id="10" name="Content Placeholder 9">
            <a:extLst>
              <a:ext uri="{FF2B5EF4-FFF2-40B4-BE49-F238E27FC236}">
                <a16:creationId xmlns:a16="http://schemas.microsoft.com/office/drawing/2014/main" id="{DF7090A7-3BCE-4A6F-85E8-B67076AFFC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80" r="9226"/>
          <a:stretch/>
        </p:blipFill>
        <p:spPr>
          <a:xfrm>
            <a:off x="2254414" y="1825625"/>
            <a:ext cx="7683171" cy="4351338"/>
          </a:xfrm>
          <a:prstGeom prst="rect">
            <a:avLst/>
          </a:prstGeom>
        </p:spPr>
      </p:pic>
    </p:spTree>
    <p:extLst>
      <p:ext uri="{BB962C8B-B14F-4D97-AF65-F5344CB8AC3E}">
        <p14:creationId xmlns:p14="http://schemas.microsoft.com/office/powerpoint/2010/main" val="2944858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184E-67E2-488F-91F8-914264202814}"/>
              </a:ext>
            </a:extLst>
          </p:cNvPr>
          <p:cNvSpPr>
            <a:spLocks noGrp="1"/>
          </p:cNvSpPr>
          <p:nvPr>
            <p:ph type="title"/>
          </p:nvPr>
        </p:nvSpPr>
        <p:spPr/>
        <p:txBody>
          <a:bodyPr/>
          <a:lstStyle/>
          <a:p>
            <a:r>
              <a:rPr lang="en-US" dirty="0"/>
              <a:t>Paste primary connecting string in Connection string</a:t>
            </a:r>
            <a:endParaRPr lang="en-IN" dirty="0"/>
          </a:p>
        </p:txBody>
      </p:sp>
      <p:pic>
        <p:nvPicPr>
          <p:cNvPr id="4" name="Content Placeholder 8">
            <a:extLst>
              <a:ext uri="{FF2B5EF4-FFF2-40B4-BE49-F238E27FC236}">
                <a16:creationId xmlns:a16="http://schemas.microsoft.com/office/drawing/2014/main" id="{83B374C2-C337-4794-86EB-41BC93982A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9" r="9471"/>
          <a:stretch/>
        </p:blipFill>
        <p:spPr>
          <a:xfrm>
            <a:off x="2243579" y="1825625"/>
            <a:ext cx="7673419" cy="4351338"/>
          </a:xfrm>
        </p:spPr>
      </p:pic>
    </p:spTree>
    <p:extLst>
      <p:ext uri="{BB962C8B-B14F-4D97-AF65-F5344CB8AC3E}">
        <p14:creationId xmlns:p14="http://schemas.microsoft.com/office/powerpoint/2010/main" val="257016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2194-8340-4B48-86A6-CF6887C01A38}"/>
              </a:ext>
            </a:extLst>
          </p:cNvPr>
          <p:cNvSpPr>
            <a:spLocks noGrp="1"/>
          </p:cNvSpPr>
          <p:nvPr>
            <p:ph type="title"/>
          </p:nvPr>
        </p:nvSpPr>
        <p:spPr/>
        <p:txBody>
          <a:bodyPr/>
          <a:lstStyle/>
          <a:p>
            <a:r>
              <a:rPr lang="en-US" dirty="0"/>
              <a:t>Now server &gt; Create Database</a:t>
            </a:r>
            <a:endParaRPr lang="en-IN" dirty="0"/>
          </a:p>
        </p:txBody>
      </p:sp>
      <p:pic>
        <p:nvPicPr>
          <p:cNvPr id="13" name="Content Placeholder 12">
            <a:extLst>
              <a:ext uri="{FF2B5EF4-FFF2-40B4-BE49-F238E27FC236}">
                <a16:creationId xmlns:a16="http://schemas.microsoft.com/office/drawing/2014/main" id="{84E5DC67-7F6B-43A5-9FC6-8C6A42E797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438" r="9171"/>
          <a:stretch/>
        </p:blipFill>
        <p:spPr>
          <a:xfrm>
            <a:off x="2271861" y="1825625"/>
            <a:ext cx="7673418" cy="4351338"/>
          </a:xfrm>
        </p:spPr>
      </p:pic>
    </p:spTree>
    <p:extLst>
      <p:ext uri="{BB962C8B-B14F-4D97-AF65-F5344CB8AC3E}">
        <p14:creationId xmlns:p14="http://schemas.microsoft.com/office/powerpoint/2010/main" val="1883377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C40B-B7AF-407A-B589-BF1F6C50EDD7}"/>
              </a:ext>
            </a:extLst>
          </p:cNvPr>
          <p:cNvSpPr>
            <a:spLocks noGrp="1"/>
          </p:cNvSpPr>
          <p:nvPr>
            <p:ph type="title"/>
          </p:nvPr>
        </p:nvSpPr>
        <p:spPr/>
        <p:txBody>
          <a:bodyPr/>
          <a:lstStyle/>
          <a:p>
            <a:r>
              <a:rPr lang="en-US" dirty="0"/>
              <a:t>After Hitting Enter it will ask to put Collection name. Type it</a:t>
            </a:r>
            <a:endParaRPr lang="en-IN" dirty="0"/>
          </a:p>
        </p:txBody>
      </p:sp>
      <p:pic>
        <p:nvPicPr>
          <p:cNvPr id="5" name="Content Placeholder 4">
            <a:extLst>
              <a:ext uri="{FF2B5EF4-FFF2-40B4-BE49-F238E27FC236}">
                <a16:creationId xmlns:a16="http://schemas.microsoft.com/office/drawing/2014/main" id="{7C5FE484-DE41-456C-B287-7B0F50F908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9" r="9271"/>
          <a:stretch/>
        </p:blipFill>
        <p:spPr>
          <a:xfrm>
            <a:off x="2224727" y="1825625"/>
            <a:ext cx="7711126" cy="4351338"/>
          </a:xfrm>
        </p:spPr>
      </p:pic>
    </p:spTree>
    <p:extLst>
      <p:ext uri="{BB962C8B-B14F-4D97-AF65-F5344CB8AC3E}">
        <p14:creationId xmlns:p14="http://schemas.microsoft.com/office/powerpoint/2010/main" val="82460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6EFA-FA2B-4820-AF02-A9FD16E3D873}"/>
              </a:ext>
            </a:extLst>
          </p:cNvPr>
          <p:cNvSpPr>
            <a:spLocks noGrp="1"/>
          </p:cNvSpPr>
          <p:nvPr>
            <p:ph type="title"/>
          </p:nvPr>
        </p:nvSpPr>
        <p:spPr/>
        <p:txBody>
          <a:bodyPr/>
          <a:lstStyle/>
          <a:p>
            <a:r>
              <a:rPr lang="en-US" dirty="0"/>
              <a:t>Right click on collection &gt; import Documents</a:t>
            </a:r>
            <a:endParaRPr lang="en-IN" dirty="0"/>
          </a:p>
        </p:txBody>
      </p:sp>
      <p:pic>
        <p:nvPicPr>
          <p:cNvPr id="5" name="Content Placeholder 4">
            <a:extLst>
              <a:ext uri="{FF2B5EF4-FFF2-40B4-BE49-F238E27FC236}">
                <a16:creationId xmlns:a16="http://schemas.microsoft.com/office/drawing/2014/main" id="{A1FB80F1-D777-4817-974C-158A867C26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38" r="8872"/>
          <a:stretch/>
        </p:blipFill>
        <p:spPr>
          <a:xfrm>
            <a:off x="2215299" y="1825625"/>
            <a:ext cx="7758260" cy="4351338"/>
          </a:xfrm>
        </p:spPr>
      </p:pic>
    </p:spTree>
    <p:extLst>
      <p:ext uri="{BB962C8B-B14F-4D97-AF65-F5344CB8AC3E}">
        <p14:creationId xmlns:p14="http://schemas.microsoft.com/office/powerpoint/2010/main" val="903225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9866-62E5-4C45-BD7A-6126EA058E45}"/>
              </a:ext>
            </a:extLst>
          </p:cNvPr>
          <p:cNvSpPr>
            <a:spLocks noGrp="1"/>
          </p:cNvSpPr>
          <p:nvPr>
            <p:ph type="title"/>
          </p:nvPr>
        </p:nvSpPr>
        <p:spPr/>
        <p:txBody>
          <a:bodyPr/>
          <a:lstStyle/>
          <a:p>
            <a:r>
              <a:rPr lang="en-US" dirty="0"/>
              <a:t>After Importing go to Terminal and Click Mongo Shell to start Code in MongoDB If required</a:t>
            </a:r>
            <a:endParaRPr lang="en-IN" dirty="0"/>
          </a:p>
        </p:txBody>
      </p:sp>
      <p:pic>
        <p:nvPicPr>
          <p:cNvPr id="4" name="Content Placeholder 4">
            <a:extLst>
              <a:ext uri="{FF2B5EF4-FFF2-40B4-BE49-F238E27FC236}">
                <a16:creationId xmlns:a16="http://schemas.microsoft.com/office/drawing/2014/main" id="{8C1743DF-B222-4D79-AEBE-DE4F2A5A53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8" r="8971"/>
          <a:stretch/>
        </p:blipFill>
        <p:spPr>
          <a:xfrm>
            <a:off x="2235700" y="1825625"/>
            <a:ext cx="7720600" cy="4351338"/>
          </a:xfrm>
        </p:spPr>
      </p:pic>
    </p:spTree>
    <p:extLst>
      <p:ext uri="{BB962C8B-B14F-4D97-AF65-F5344CB8AC3E}">
        <p14:creationId xmlns:p14="http://schemas.microsoft.com/office/powerpoint/2010/main" val="395903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C68-077E-49B3-848B-B821658632DA}"/>
              </a:ext>
            </a:extLst>
          </p:cNvPr>
          <p:cNvSpPr>
            <a:spLocks noGrp="1"/>
          </p:cNvSpPr>
          <p:nvPr>
            <p:ph type="title"/>
          </p:nvPr>
        </p:nvSpPr>
        <p:spPr/>
        <p:txBody>
          <a:bodyPr/>
          <a:lstStyle/>
          <a:p>
            <a:r>
              <a:rPr lang="en-US" dirty="0"/>
              <a:t>Now go to ADF &gt; New Pipeline &gt; Copy Data Activity</a:t>
            </a:r>
            <a:endParaRPr lang="en-IN" dirty="0"/>
          </a:p>
        </p:txBody>
      </p:sp>
      <p:pic>
        <p:nvPicPr>
          <p:cNvPr id="5" name="Content Placeholder 4">
            <a:extLst>
              <a:ext uri="{FF2B5EF4-FFF2-40B4-BE49-F238E27FC236}">
                <a16:creationId xmlns:a16="http://schemas.microsoft.com/office/drawing/2014/main" id="{C6EF9A68-F6E5-434D-97C2-53B7AC2749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7" r="9172"/>
          <a:stretch/>
        </p:blipFill>
        <p:spPr>
          <a:xfrm>
            <a:off x="2234153" y="1825625"/>
            <a:ext cx="7711125" cy="4351338"/>
          </a:xfrm>
        </p:spPr>
      </p:pic>
    </p:spTree>
    <p:extLst>
      <p:ext uri="{BB962C8B-B14F-4D97-AF65-F5344CB8AC3E}">
        <p14:creationId xmlns:p14="http://schemas.microsoft.com/office/powerpoint/2010/main" val="364437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8120-BDE0-47E0-AD11-B64DF740C7D3}"/>
              </a:ext>
            </a:extLst>
          </p:cNvPr>
          <p:cNvSpPr>
            <a:spLocks noGrp="1"/>
          </p:cNvSpPr>
          <p:nvPr>
            <p:ph type="title"/>
          </p:nvPr>
        </p:nvSpPr>
        <p:spPr/>
        <p:txBody>
          <a:bodyPr/>
          <a:lstStyle/>
          <a:p>
            <a:r>
              <a:rPr lang="en-US" dirty="0"/>
              <a:t>Add Source and Sink</a:t>
            </a:r>
            <a:endParaRPr lang="en-IN" dirty="0"/>
          </a:p>
        </p:txBody>
      </p:sp>
      <p:pic>
        <p:nvPicPr>
          <p:cNvPr id="5" name="Content Placeholder 4">
            <a:extLst>
              <a:ext uri="{FF2B5EF4-FFF2-40B4-BE49-F238E27FC236}">
                <a16:creationId xmlns:a16="http://schemas.microsoft.com/office/drawing/2014/main" id="{3447F285-34AB-4FB1-A156-E21789A64C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8" r="8771"/>
          <a:stretch/>
        </p:blipFill>
        <p:spPr>
          <a:xfrm>
            <a:off x="2224727" y="1825625"/>
            <a:ext cx="7758260" cy="4351338"/>
          </a:xfrm>
        </p:spPr>
      </p:pic>
    </p:spTree>
    <p:extLst>
      <p:ext uri="{BB962C8B-B14F-4D97-AF65-F5344CB8AC3E}">
        <p14:creationId xmlns:p14="http://schemas.microsoft.com/office/powerpoint/2010/main" val="1684758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479C-CE87-4621-BD86-C46B9E177C2F}"/>
              </a:ext>
            </a:extLst>
          </p:cNvPr>
          <p:cNvSpPr>
            <a:spLocks noGrp="1"/>
          </p:cNvSpPr>
          <p:nvPr>
            <p:ph type="title"/>
          </p:nvPr>
        </p:nvSpPr>
        <p:spPr/>
        <p:txBody>
          <a:bodyPr/>
          <a:lstStyle/>
          <a:p>
            <a:r>
              <a:rPr lang="en-US" dirty="0"/>
              <a:t>Go to Databases &gt; Azure Cosmos DB</a:t>
            </a:r>
            <a:endParaRPr lang="en-IN" dirty="0"/>
          </a:p>
        </p:txBody>
      </p:sp>
      <p:pic>
        <p:nvPicPr>
          <p:cNvPr id="5" name="Content Placeholder 4">
            <a:extLst>
              <a:ext uri="{FF2B5EF4-FFF2-40B4-BE49-F238E27FC236}">
                <a16:creationId xmlns:a16="http://schemas.microsoft.com/office/drawing/2014/main" id="{2CFE7A7A-7AD6-4019-A855-A74403D44BFE}"/>
              </a:ext>
            </a:extLst>
          </p:cNvPr>
          <p:cNvPicPr>
            <a:picLocks noGrp="1" noChangeAspect="1"/>
          </p:cNvPicPr>
          <p:nvPr>
            <p:ph idx="1"/>
          </p:nvPr>
        </p:nvPicPr>
        <p:blipFill>
          <a:blip r:embed="rId2"/>
          <a:stretch>
            <a:fillRect/>
          </a:stretch>
        </p:blipFill>
        <p:spPr>
          <a:xfrm>
            <a:off x="1224228" y="1825625"/>
            <a:ext cx="9743544" cy="4351338"/>
          </a:xfrm>
        </p:spPr>
      </p:pic>
    </p:spTree>
    <p:extLst>
      <p:ext uri="{BB962C8B-B14F-4D97-AF65-F5344CB8AC3E}">
        <p14:creationId xmlns:p14="http://schemas.microsoft.com/office/powerpoint/2010/main" val="1653591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7F81-6659-4DC1-BF33-E60074539B3D}"/>
              </a:ext>
            </a:extLst>
          </p:cNvPr>
          <p:cNvSpPr>
            <a:spLocks noGrp="1"/>
          </p:cNvSpPr>
          <p:nvPr>
            <p:ph type="title"/>
          </p:nvPr>
        </p:nvSpPr>
        <p:spPr/>
        <p:txBody>
          <a:bodyPr/>
          <a:lstStyle/>
          <a:p>
            <a:r>
              <a:rPr lang="en-US" dirty="0"/>
              <a:t>Select Azure Cosmos Db for MongoDB</a:t>
            </a:r>
            <a:endParaRPr lang="en-IN" dirty="0"/>
          </a:p>
        </p:txBody>
      </p:sp>
      <p:pic>
        <p:nvPicPr>
          <p:cNvPr id="9" name="Content Placeholder 8">
            <a:extLst>
              <a:ext uri="{FF2B5EF4-FFF2-40B4-BE49-F238E27FC236}">
                <a16:creationId xmlns:a16="http://schemas.microsoft.com/office/drawing/2014/main" id="{CCF89B7E-11F7-43B6-B788-BBFC13ED91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438" r="9072"/>
          <a:stretch/>
        </p:blipFill>
        <p:spPr>
          <a:xfrm>
            <a:off x="2271860" y="1825625"/>
            <a:ext cx="7682845" cy="4351338"/>
          </a:xfrm>
        </p:spPr>
      </p:pic>
    </p:spTree>
    <p:extLst>
      <p:ext uri="{BB962C8B-B14F-4D97-AF65-F5344CB8AC3E}">
        <p14:creationId xmlns:p14="http://schemas.microsoft.com/office/powerpoint/2010/main" val="334701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749D-3DCE-436B-87DC-2004F2329445}"/>
              </a:ext>
            </a:extLst>
          </p:cNvPr>
          <p:cNvSpPr>
            <a:spLocks noGrp="1"/>
          </p:cNvSpPr>
          <p:nvPr>
            <p:ph type="title"/>
          </p:nvPr>
        </p:nvSpPr>
        <p:spPr/>
        <p:txBody>
          <a:bodyPr/>
          <a:lstStyle/>
          <a:p>
            <a:r>
              <a:rPr lang="en-US" dirty="0"/>
              <a:t>Give name ‘</a:t>
            </a:r>
            <a:r>
              <a:rPr lang="en-US" dirty="0" err="1"/>
              <a:t>InputData</a:t>
            </a:r>
            <a:r>
              <a:rPr lang="en-US" dirty="0"/>
              <a:t>’</a:t>
            </a:r>
            <a:endParaRPr lang="en-IN" dirty="0"/>
          </a:p>
        </p:txBody>
      </p:sp>
      <p:pic>
        <p:nvPicPr>
          <p:cNvPr id="5" name="Content Placeholder 4">
            <a:extLst>
              <a:ext uri="{FF2B5EF4-FFF2-40B4-BE49-F238E27FC236}">
                <a16:creationId xmlns:a16="http://schemas.microsoft.com/office/drawing/2014/main" id="{3CA3AC37-9D94-4484-91E2-A8A939B1D3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38" r="9071"/>
          <a:stretch/>
        </p:blipFill>
        <p:spPr>
          <a:xfrm>
            <a:off x="2253006" y="1825625"/>
            <a:ext cx="7701699" cy="4351338"/>
          </a:xfrm>
        </p:spPr>
      </p:pic>
    </p:spTree>
    <p:extLst>
      <p:ext uri="{BB962C8B-B14F-4D97-AF65-F5344CB8AC3E}">
        <p14:creationId xmlns:p14="http://schemas.microsoft.com/office/powerpoint/2010/main" val="343772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6C11-DD5E-485C-A8A7-74199506830C}"/>
              </a:ext>
            </a:extLst>
          </p:cNvPr>
          <p:cNvSpPr>
            <a:spLocks noGrp="1"/>
          </p:cNvSpPr>
          <p:nvPr>
            <p:ph type="title"/>
          </p:nvPr>
        </p:nvSpPr>
        <p:spPr/>
        <p:txBody>
          <a:bodyPr/>
          <a:lstStyle/>
          <a:p>
            <a:r>
              <a:rPr lang="en-US" dirty="0"/>
              <a:t>Fill the Required info and test Connection &gt; Create</a:t>
            </a:r>
            <a:endParaRPr lang="en-IN" dirty="0"/>
          </a:p>
        </p:txBody>
      </p:sp>
      <p:pic>
        <p:nvPicPr>
          <p:cNvPr id="5" name="Content Placeholder 4">
            <a:extLst>
              <a:ext uri="{FF2B5EF4-FFF2-40B4-BE49-F238E27FC236}">
                <a16:creationId xmlns:a16="http://schemas.microsoft.com/office/drawing/2014/main" id="{52B1390B-E4B3-456B-BA3D-B00C3B9AAF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38" r="8871"/>
          <a:stretch/>
        </p:blipFill>
        <p:spPr>
          <a:xfrm>
            <a:off x="2243579" y="1825625"/>
            <a:ext cx="7729980" cy="4351338"/>
          </a:xfrm>
        </p:spPr>
      </p:pic>
    </p:spTree>
    <p:extLst>
      <p:ext uri="{BB962C8B-B14F-4D97-AF65-F5344CB8AC3E}">
        <p14:creationId xmlns:p14="http://schemas.microsoft.com/office/powerpoint/2010/main" val="376138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DE7C-447B-4782-A105-0353F1B54822}"/>
              </a:ext>
            </a:extLst>
          </p:cNvPr>
          <p:cNvSpPr>
            <a:spLocks noGrp="1"/>
          </p:cNvSpPr>
          <p:nvPr>
            <p:ph type="title"/>
          </p:nvPr>
        </p:nvSpPr>
        <p:spPr/>
        <p:txBody>
          <a:bodyPr/>
          <a:lstStyle/>
          <a:p>
            <a:r>
              <a:rPr lang="en-US" dirty="0"/>
              <a:t>Now Select Collection Name </a:t>
            </a:r>
            <a:r>
              <a:rPr lang="en-US" dirty="0" err="1"/>
              <a:t>ie</a:t>
            </a:r>
            <a:r>
              <a:rPr lang="en-US" dirty="0"/>
              <a:t> ‘</a:t>
            </a:r>
            <a:r>
              <a:rPr lang="en-US" dirty="0" err="1"/>
              <a:t>elestore</a:t>
            </a:r>
            <a:r>
              <a:rPr lang="en-US" dirty="0"/>
              <a:t>’</a:t>
            </a:r>
            <a:endParaRPr lang="en-IN" dirty="0"/>
          </a:p>
        </p:txBody>
      </p:sp>
      <p:pic>
        <p:nvPicPr>
          <p:cNvPr id="5" name="Content Placeholder 4">
            <a:extLst>
              <a:ext uri="{FF2B5EF4-FFF2-40B4-BE49-F238E27FC236}">
                <a16:creationId xmlns:a16="http://schemas.microsoft.com/office/drawing/2014/main" id="{96BF8FBA-2739-44E8-9458-4AA568E7C1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38" r="9171"/>
          <a:stretch/>
        </p:blipFill>
        <p:spPr>
          <a:xfrm>
            <a:off x="2253007" y="1825625"/>
            <a:ext cx="7692272" cy="4351338"/>
          </a:xfrm>
        </p:spPr>
      </p:pic>
    </p:spTree>
    <p:extLst>
      <p:ext uri="{BB962C8B-B14F-4D97-AF65-F5344CB8AC3E}">
        <p14:creationId xmlns:p14="http://schemas.microsoft.com/office/powerpoint/2010/main" val="629382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DFB7-8306-4C38-9972-F8A37C0EB7EB}"/>
              </a:ext>
            </a:extLst>
          </p:cNvPr>
          <p:cNvSpPr>
            <a:spLocks noGrp="1"/>
          </p:cNvSpPr>
          <p:nvPr>
            <p:ph type="title"/>
          </p:nvPr>
        </p:nvSpPr>
        <p:spPr/>
        <p:txBody>
          <a:bodyPr/>
          <a:lstStyle/>
          <a:p>
            <a:r>
              <a:rPr lang="en-US" dirty="0"/>
              <a:t>Click on preview data to see data is correct or not</a:t>
            </a:r>
            <a:endParaRPr lang="en-IN" dirty="0"/>
          </a:p>
        </p:txBody>
      </p:sp>
      <p:pic>
        <p:nvPicPr>
          <p:cNvPr id="5" name="Content Placeholder 4">
            <a:extLst>
              <a:ext uri="{FF2B5EF4-FFF2-40B4-BE49-F238E27FC236}">
                <a16:creationId xmlns:a16="http://schemas.microsoft.com/office/drawing/2014/main" id="{C28F71B3-2C0C-4043-BDF0-CF3521F8CC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38" r="9272"/>
          <a:stretch/>
        </p:blipFill>
        <p:spPr>
          <a:xfrm>
            <a:off x="2215299" y="1825625"/>
            <a:ext cx="7720553" cy="4351338"/>
          </a:xfrm>
        </p:spPr>
      </p:pic>
    </p:spTree>
    <p:extLst>
      <p:ext uri="{BB962C8B-B14F-4D97-AF65-F5344CB8AC3E}">
        <p14:creationId xmlns:p14="http://schemas.microsoft.com/office/powerpoint/2010/main" val="1371414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A1EE-8964-4FAF-A111-85764C4DB50D}"/>
              </a:ext>
            </a:extLst>
          </p:cNvPr>
          <p:cNvSpPr>
            <a:spLocks noGrp="1"/>
          </p:cNvSpPr>
          <p:nvPr>
            <p:ph type="title"/>
          </p:nvPr>
        </p:nvSpPr>
        <p:spPr/>
        <p:txBody>
          <a:bodyPr/>
          <a:lstStyle/>
          <a:p>
            <a:r>
              <a:rPr lang="en-US" dirty="0"/>
              <a:t>Now add Sink &gt; Azure SQL Database</a:t>
            </a:r>
            <a:endParaRPr lang="en-IN" dirty="0"/>
          </a:p>
        </p:txBody>
      </p:sp>
      <p:pic>
        <p:nvPicPr>
          <p:cNvPr id="5" name="Content Placeholder 4">
            <a:extLst>
              <a:ext uri="{FF2B5EF4-FFF2-40B4-BE49-F238E27FC236}">
                <a16:creationId xmlns:a16="http://schemas.microsoft.com/office/drawing/2014/main" id="{E854259D-F321-4FCF-90F2-737BD88CEE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938" r="8771"/>
          <a:stretch/>
        </p:blipFill>
        <p:spPr>
          <a:xfrm>
            <a:off x="2224727" y="1825625"/>
            <a:ext cx="7758260" cy="4351338"/>
          </a:xfrm>
        </p:spPr>
      </p:pic>
    </p:spTree>
    <p:extLst>
      <p:ext uri="{BB962C8B-B14F-4D97-AF65-F5344CB8AC3E}">
        <p14:creationId xmlns:p14="http://schemas.microsoft.com/office/powerpoint/2010/main" val="592817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2AEF-BD3D-4BBB-B9A1-6B358B6C3453}"/>
              </a:ext>
            </a:extLst>
          </p:cNvPr>
          <p:cNvSpPr>
            <a:spLocks noGrp="1"/>
          </p:cNvSpPr>
          <p:nvPr>
            <p:ph type="title"/>
          </p:nvPr>
        </p:nvSpPr>
        <p:spPr/>
        <p:txBody>
          <a:bodyPr/>
          <a:lstStyle/>
          <a:p>
            <a:r>
              <a:rPr lang="en-US" dirty="0"/>
              <a:t>After Creating sink, go to Table option &gt; auto create table</a:t>
            </a:r>
            <a:endParaRPr lang="en-IN" dirty="0"/>
          </a:p>
        </p:txBody>
      </p:sp>
      <p:pic>
        <p:nvPicPr>
          <p:cNvPr id="5" name="Content Placeholder 4">
            <a:extLst>
              <a:ext uri="{FF2B5EF4-FFF2-40B4-BE49-F238E27FC236}">
                <a16:creationId xmlns:a16="http://schemas.microsoft.com/office/drawing/2014/main" id="{6112698A-9E0C-4487-8EC8-C8BD76AFBF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38" r="8772"/>
          <a:stretch/>
        </p:blipFill>
        <p:spPr>
          <a:xfrm>
            <a:off x="2215299" y="1825625"/>
            <a:ext cx="7767687" cy="4351338"/>
          </a:xfrm>
        </p:spPr>
      </p:pic>
    </p:spTree>
    <p:extLst>
      <p:ext uri="{BB962C8B-B14F-4D97-AF65-F5344CB8AC3E}">
        <p14:creationId xmlns:p14="http://schemas.microsoft.com/office/powerpoint/2010/main" val="258233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0985-BD5F-45AE-88F5-11FD1C51AD92}"/>
              </a:ext>
            </a:extLst>
          </p:cNvPr>
          <p:cNvSpPr>
            <a:spLocks noGrp="1"/>
          </p:cNvSpPr>
          <p:nvPr>
            <p:ph type="title"/>
          </p:nvPr>
        </p:nvSpPr>
        <p:spPr/>
        <p:txBody>
          <a:bodyPr/>
          <a:lstStyle/>
          <a:p>
            <a:r>
              <a:rPr lang="en-US" dirty="0"/>
              <a:t>Now go to datasets &gt; output data &gt; select enter manually &gt; write the output table name &gt; Publish</a:t>
            </a:r>
            <a:endParaRPr lang="en-IN" dirty="0"/>
          </a:p>
        </p:txBody>
      </p:sp>
      <p:pic>
        <p:nvPicPr>
          <p:cNvPr id="9" name="Content Placeholder 8">
            <a:extLst>
              <a:ext uri="{FF2B5EF4-FFF2-40B4-BE49-F238E27FC236}">
                <a16:creationId xmlns:a16="http://schemas.microsoft.com/office/drawing/2014/main" id="{FE217A0F-E7C7-4D0D-93B2-FBAE1606F1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9071"/>
          <a:stretch/>
        </p:blipFill>
        <p:spPr>
          <a:xfrm>
            <a:off x="2234153" y="1825625"/>
            <a:ext cx="7720552" cy="4351338"/>
          </a:xfrm>
        </p:spPr>
      </p:pic>
    </p:spTree>
    <p:extLst>
      <p:ext uri="{BB962C8B-B14F-4D97-AF65-F5344CB8AC3E}">
        <p14:creationId xmlns:p14="http://schemas.microsoft.com/office/powerpoint/2010/main" val="3263798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A265-658F-4613-896F-86183DF8C97A}"/>
              </a:ext>
            </a:extLst>
          </p:cNvPr>
          <p:cNvSpPr>
            <a:spLocks noGrp="1"/>
          </p:cNvSpPr>
          <p:nvPr>
            <p:ph type="title"/>
          </p:nvPr>
        </p:nvSpPr>
        <p:spPr/>
        <p:txBody>
          <a:bodyPr/>
          <a:lstStyle/>
          <a:p>
            <a:r>
              <a:rPr lang="en-US" dirty="0"/>
              <a:t>Trigger</a:t>
            </a:r>
            <a:endParaRPr lang="en-IN" dirty="0"/>
          </a:p>
        </p:txBody>
      </p:sp>
      <p:pic>
        <p:nvPicPr>
          <p:cNvPr id="5" name="Content Placeholder 4">
            <a:extLst>
              <a:ext uri="{FF2B5EF4-FFF2-40B4-BE49-F238E27FC236}">
                <a16:creationId xmlns:a16="http://schemas.microsoft.com/office/drawing/2014/main" id="{EE078347-F6A3-454E-9F01-D92BE7FB9D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37" r="9072"/>
          <a:stretch/>
        </p:blipFill>
        <p:spPr>
          <a:xfrm>
            <a:off x="2215299" y="1825625"/>
            <a:ext cx="7739406" cy="4351338"/>
          </a:xfrm>
        </p:spPr>
      </p:pic>
    </p:spTree>
    <p:extLst>
      <p:ext uri="{BB962C8B-B14F-4D97-AF65-F5344CB8AC3E}">
        <p14:creationId xmlns:p14="http://schemas.microsoft.com/office/powerpoint/2010/main" val="356431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75C6-C48B-4859-8B22-0034B486E213}"/>
              </a:ext>
            </a:extLst>
          </p:cNvPr>
          <p:cNvSpPr>
            <a:spLocks noGrp="1"/>
          </p:cNvSpPr>
          <p:nvPr>
            <p:ph type="title"/>
          </p:nvPr>
        </p:nvSpPr>
        <p:spPr/>
        <p:txBody>
          <a:bodyPr/>
          <a:lstStyle/>
          <a:p>
            <a:r>
              <a:rPr lang="en-US" dirty="0"/>
              <a:t>Hence the data has been brought into Azure SQL Database</a:t>
            </a:r>
            <a:endParaRPr lang="en-IN" dirty="0"/>
          </a:p>
        </p:txBody>
      </p:sp>
      <p:pic>
        <p:nvPicPr>
          <p:cNvPr id="5" name="Content Placeholder 4">
            <a:extLst>
              <a:ext uri="{FF2B5EF4-FFF2-40B4-BE49-F238E27FC236}">
                <a16:creationId xmlns:a16="http://schemas.microsoft.com/office/drawing/2014/main" id="{F1FCD8CD-8710-40F8-B8C9-835A5A5713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r="8872"/>
          <a:stretch/>
        </p:blipFill>
        <p:spPr>
          <a:xfrm>
            <a:off x="2234153" y="1825625"/>
            <a:ext cx="7739406" cy="4351338"/>
          </a:xfrm>
        </p:spPr>
      </p:pic>
    </p:spTree>
    <p:extLst>
      <p:ext uri="{BB962C8B-B14F-4D97-AF65-F5344CB8AC3E}">
        <p14:creationId xmlns:p14="http://schemas.microsoft.com/office/powerpoint/2010/main" val="157683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886C-604B-4B1F-8070-29C197BCF6B6}"/>
              </a:ext>
            </a:extLst>
          </p:cNvPr>
          <p:cNvSpPr>
            <a:spLocks noGrp="1"/>
          </p:cNvSpPr>
          <p:nvPr>
            <p:ph type="title"/>
          </p:nvPr>
        </p:nvSpPr>
        <p:spPr/>
        <p:txBody>
          <a:bodyPr/>
          <a:lstStyle/>
          <a:p>
            <a:r>
              <a:rPr lang="en-US" dirty="0"/>
              <a:t>Select Azure Cosmos DB for </a:t>
            </a:r>
            <a:r>
              <a:rPr lang="en-US" dirty="0" err="1"/>
              <a:t>MongoDb</a:t>
            </a:r>
            <a:endParaRPr lang="en-IN" dirty="0"/>
          </a:p>
        </p:txBody>
      </p:sp>
      <p:pic>
        <p:nvPicPr>
          <p:cNvPr id="5" name="Content Placeholder 4">
            <a:extLst>
              <a:ext uri="{FF2B5EF4-FFF2-40B4-BE49-F238E27FC236}">
                <a16:creationId xmlns:a16="http://schemas.microsoft.com/office/drawing/2014/main" id="{C5C87BF0-8C7C-484D-A3EC-A26BED38283D}"/>
              </a:ext>
            </a:extLst>
          </p:cNvPr>
          <p:cNvPicPr>
            <a:picLocks noGrp="1" noChangeAspect="1"/>
          </p:cNvPicPr>
          <p:nvPr>
            <p:ph idx="1"/>
          </p:nvPr>
        </p:nvPicPr>
        <p:blipFill>
          <a:blip r:embed="rId2"/>
          <a:stretch>
            <a:fillRect/>
          </a:stretch>
        </p:blipFill>
        <p:spPr>
          <a:xfrm>
            <a:off x="1495192" y="1825625"/>
            <a:ext cx="9201616" cy="4351338"/>
          </a:xfrm>
        </p:spPr>
      </p:pic>
    </p:spTree>
    <p:extLst>
      <p:ext uri="{BB962C8B-B14F-4D97-AF65-F5344CB8AC3E}">
        <p14:creationId xmlns:p14="http://schemas.microsoft.com/office/powerpoint/2010/main" val="174905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F93E-9327-4D13-AE0E-98E12937A3D7}"/>
              </a:ext>
            </a:extLst>
          </p:cNvPr>
          <p:cNvSpPr>
            <a:spLocks noGrp="1"/>
          </p:cNvSpPr>
          <p:nvPr>
            <p:ph type="title"/>
          </p:nvPr>
        </p:nvSpPr>
        <p:spPr/>
        <p:txBody>
          <a:bodyPr/>
          <a:lstStyle/>
          <a:p>
            <a:r>
              <a:rPr lang="en-US" dirty="0"/>
              <a:t>Resource :Choose according to Requirement ( Here we use Request Unit for practice)</a:t>
            </a:r>
            <a:endParaRPr lang="en-IN" dirty="0"/>
          </a:p>
        </p:txBody>
      </p:sp>
      <p:pic>
        <p:nvPicPr>
          <p:cNvPr id="5" name="Content Placeholder 4">
            <a:extLst>
              <a:ext uri="{FF2B5EF4-FFF2-40B4-BE49-F238E27FC236}">
                <a16:creationId xmlns:a16="http://schemas.microsoft.com/office/drawing/2014/main" id="{BD40FF03-F19F-4F47-8295-7E955E02FA1D}"/>
              </a:ext>
            </a:extLst>
          </p:cNvPr>
          <p:cNvPicPr>
            <a:picLocks noGrp="1" noChangeAspect="1"/>
          </p:cNvPicPr>
          <p:nvPr>
            <p:ph idx="1"/>
          </p:nvPr>
        </p:nvPicPr>
        <p:blipFill>
          <a:blip r:embed="rId2"/>
          <a:stretch>
            <a:fillRect/>
          </a:stretch>
        </p:blipFill>
        <p:spPr>
          <a:xfrm>
            <a:off x="1523044" y="1825625"/>
            <a:ext cx="9145911" cy="4351338"/>
          </a:xfrm>
        </p:spPr>
      </p:pic>
    </p:spTree>
    <p:extLst>
      <p:ext uri="{BB962C8B-B14F-4D97-AF65-F5344CB8AC3E}">
        <p14:creationId xmlns:p14="http://schemas.microsoft.com/office/powerpoint/2010/main" val="31652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5C8A-8BA5-43FF-8C18-5742D78E1697}"/>
              </a:ext>
            </a:extLst>
          </p:cNvPr>
          <p:cNvSpPr>
            <a:spLocks noGrp="1"/>
          </p:cNvSpPr>
          <p:nvPr>
            <p:ph type="title"/>
          </p:nvPr>
        </p:nvSpPr>
        <p:spPr/>
        <p:txBody>
          <a:bodyPr/>
          <a:lstStyle/>
          <a:p>
            <a:r>
              <a:rPr lang="en-US" dirty="0"/>
              <a:t>Fill the Details</a:t>
            </a:r>
            <a:endParaRPr lang="en-IN" dirty="0"/>
          </a:p>
        </p:txBody>
      </p:sp>
      <p:pic>
        <p:nvPicPr>
          <p:cNvPr id="11" name="Content Placeholder 10">
            <a:extLst>
              <a:ext uri="{FF2B5EF4-FFF2-40B4-BE49-F238E27FC236}">
                <a16:creationId xmlns:a16="http://schemas.microsoft.com/office/drawing/2014/main" id="{37276FF0-1A95-48DA-9D56-6E5A7767FFB3}"/>
              </a:ext>
            </a:extLst>
          </p:cNvPr>
          <p:cNvPicPr>
            <a:picLocks noGrp="1" noChangeAspect="1"/>
          </p:cNvPicPr>
          <p:nvPr>
            <p:ph idx="1"/>
          </p:nvPr>
        </p:nvPicPr>
        <p:blipFill>
          <a:blip r:embed="rId2"/>
          <a:stretch>
            <a:fillRect/>
          </a:stretch>
        </p:blipFill>
        <p:spPr>
          <a:xfrm>
            <a:off x="1507968" y="1825625"/>
            <a:ext cx="9176063" cy="4351338"/>
          </a:xfrm>
        </p:spPr>
      </p:pic>
    </p:spTree>
    <p:extLst>
      <p:ext uri="{BB962C8B-B14F-4D97-AF65-F5344CB8AC3E}">
        <p14:creationId xmlns:p14="http://schemas.microsoft.com/office/powerpoint/2010/main" val="160341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783A-7A82-4B36-8218-E6CE61236BD9}"/>
              </a:ext>
            </a:extLst>
          </p:cNvPr>
          <p:cNvSpPr>
            <a:spLocks noGrp="1"/>
          </p:cNvSpPr>
          <p:nvPr>
            <p:ph type="title"/>
          </p:nvPr>
        </p:nvSpPr>
        <p:spPr/>
        <p:txBody>
          <a:bodyPr/>
          <a:lstStyle/>
          <a:p>
            <a:r>
              <a:rPr lang="en-US" dirty="0"/>
              <a:t>Networking</a:t>
            </a:r>
            <a:endParaRPr lang="en-IN" dirty="0"/>
          </a:p>
        </p:txBody>
      </p:sp>
      <p:pic>
        <p:nvPicPr>
          <p:cNvPr id="9" name="Content Placeholder 8">
            <a:extLst>
              <a:ext uri="{FF2B5EF4-FFF2-40B4-BE49-F238E27FC236}">
                <a16:creationId xmlns:a16="http://schemas.microsoft.com/office/drawing/2014/main" id="{DCC5A899-95CA-4478-BBE4-7E0B65D05C51}"/>
              </a:ext>
            </a:extLst>
          </p:cNvPr>
          <p:cNvPicPr>
            <a:picLocks noGrp="1" noChangeAspect="1"/>
          </p:cNvPicPr>
          <p:nvPr>
            <p:ph idx="1"/>
          </p:nvPr>
        </p:nvPicPr>
        <p:blipFill>
          <a:blip r:embed="rId2"/>
          <a:stretch>
            <a:fillRect/>
          </a:stretch>
        </p:blipFill>
        <p:spPr>
          <a:xfrm>
            <a:off x="1497863" y="1825625"/>
            <a:ext cx="9196274" cy="4351338"/>
          </a:xfrm>
        </p:spPr>
      </p:pic>
    </p:spTree>
    <p:extLst>
      <p:ext uri="{BB962C8B-B14F-4D97-AF65-F5344CB8AC3E}">
        <p14:creationId xmlns:p14="http://schemas.microsoft.com/office/powerpoint/2010/main" val="398527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4D09-DB91-4C24-8FD2-A9EF6714F282}"/>
              </a:ext>
            </a:extLst>
          </p:cNvPr>
          <p:cNvSpPr>
            <a:spLocks noGrp="1"/>
          </p:cNvSpPr>
          <p:nvPr>
            <p:ph type="title"/>
          </p:nvPr>
        </p:nvSpPr>
        <p:spPr/>
        <p:txBody>
          <a:bodyPr/>
          <a:lstStyle/>
          <a:p>
            <a:r>
              <a:rPr lang="en-US" dirty="0"/>
              <a:t>Backup Policy</a:t>
            </a:r>
            <a:endParaRPr lang="en-IN" dirty="0"/>
          </a:p>
        </p:txBody>
      </p:sp>
      <p:pic>
        <p:nvPicPr>
          <p:cNvPr id="9" name="Content Placeholder 8">
            <a:extLst>
              <a:ext uri="{FF2B5EF4-FFF2-40B4-BE49-F238E27FC236}">
                <a16:creationId xmlns:a16="http://schemas.microsoft.com/office/drawing/2014/main" id="{4BB41439-C3B0-4FA6-A1D2-DA4C10C92CBE}"/>
              </a:ext>
            </a:extLst>
          </p:cNvPr>
          <p:cNvPicPr>
            <a:picLocks noGrp="1" noChangeAspect="1"/>
          </p:cNvPicPr>
          <p:nvPr>
            <p:ph idx="1"/>
          </p:nvPr>
        </p:nvPicPr>
        <p:blipFill>
          <a:blip r:embed="rId2"/>
          <a:stretch>
            <a:fillRect/>
          </a:stretch>
        </p:blipFill>
        <p:spPr>
          <a:xfrm>
            <a:off x="1528047" y="1825625"/>
            <a:ext cx="9135905" cy="4351338"/>
          </a:xfrm>
        </p:spPr>
      </p:pic>
    </p:spTree>
    <p:extLst>
      <p:ext uri="{BB962C8B-B14F-4D97-AF65-F5344CB8AC3E}">
        <p14:creationId xmlns:p14="http://schemas.microsoft.com/office/powerpoint/2010/main" val="410851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A864-FAC8-487D-BBC3-DDE57597E30F}"/>
              </a:ext>
            </a:extLst>
          </p:cNvPr>
          <p:cNvSpPr>
            <a:spLocks noGrp="1"/>
          </p:cNvSpPr>
          <p:nvPr>
            <p:ph type="title"/>
          </p:nvPr>
        </p:nvSpPr>
        <p:spPr/>
        <p:txBody>
          <a:bodyPr/>
          <a:lstStyle/>
          <a:p>
            <a:r>
              <a:rPr lang="en-US" dirty="0"/>
              <a:t>Encryption</a:t>
            </a:r>
            <a:endParaRPr lang="en-IN" dirty="0"/>
          </a:p>
        </p:txBody>
      </p:sp>
      <p:pic>
        <p:nvPicPr>
          <p:cNvPr id="9" name="Content Placeholder 8">
            <a:extLst>
              <a:ext uri="{FF2B5EF4-FFF2-40B4-BE49-F238E27FC236}">
                <a16:creationId xmlns:a16="http://schemas.microsoft.com/office/drawing/2014/main" id="{79AA6E90-C67E-47B4-87CF-5EAD9DC5F58D}"/>
              </a:ext>
            </a:extLst>
          </p:cNvPr>
          <p:cNvPicPr>
            <a:picLocks noGrp="1" noChangeAspect="1"/>
          </p:cNvPicPr>
          <p:nvPr>
            <p:ph idx="1"/>
          </p:nvPr>
        </p:nvPicPr>
        <p:blipFill>
          <a:blip r:embed="rId2"/>
          <a:stretch>
            <a:fillRect/>
          </a:stretch>
        </p:blipFill>
        <p:spPr>
          <a:xfrm>
            <a:off x="1497863" y="1825625"/>
            <a:ext cx="9196274" cy="4351338"/>
          </a:xfrm>
        </p:spPr>
      </p:pic>
    </p:spTree>
    <p:extLst>
      <p:ext uri="{BB962C8B-B14F-4D97-AF65-F5344CB8AC3E}">
        <p14:creationId xmlns:p14="http://schemas.microsoft.com/office/powerpoint/2010/main" val="3640930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7B499-25CE-4B15-9409-7E07750E65A3}"/>
              </a:ext>
            </a:extLst>
          </p:cNvPr>
          <p:cNvSpPr>
            <a:spLocks noGrp="1"/>
          </p:cNvSpPr>
          <p:nvPr>
            <p:ph type="title"/>
          </p:nvPr>
        </p:nvSpPr>
        <p:spPr/>
        <p:txBody>
          <a:bodyPr/>
          <a:lstStyle/>
          <a:p>
            <a:r>
              <a:rPr lang="en-US" dirty="0"/>
              <a:t>Create</a:t>
            </a:r>
            <a:endParaRPr lang="en-IN" dirty="0"/>
          </a:p>
        </p:txBody>
      </p:sp>
      <p:pic>
        <p:nvPicPr>
          <p:cNvPr id="9" name="Content Placeholder 8">
            <a:extLst>
              <a:ext uri="{FF2B5EF4-FFF2-40B4-BE49-F238E27FC236}">
                <a16:creationId xmlns:a16="http://schemas.microsoft.com/office/drawing/2014/main" id="{A318BBC7-DCD3-4E63-A17B-354EEDD06E54}"/>
              </a:ext>
            </a:extLst>
          </p:cNvPr>
          <p:cNvPicPr>
            <a:picLocks noGrp="1" noChangeAspect="1"/>
          </p:cNvPicPr>
          <p:nvPr>
            <p:ph idx="1"/>
          </p:nvPr>
        </p:nvPicPr>
        <p:blipFill>
          <a:blip r:embed="rId2"/>
          <a:stretch>
            <a:fillRect/>
          </a:stretch>
        </p:blipFill>
        <p:spPr>
          <a:xfrm>
            <a:off x="1234977" y="1825625"/>
            <a:ext cx="9722045" cy="4351338"/>
          </a:xfrm>
        </p:spPr>
      </p:pic>
    </p:spTree>
    <p:extLst>
      <p:ext uri="{BB962C8B-B14F-4D97-AF65-F5344CB8AC3E}">
        <p14:creationId xmlns:p14="http://schemas.microsoft.com/office/powerpoint/2010/main" val="2787208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275</Words>
  <Application>Microsoft Office PowerPoint</Application>
  <PresentationFormat>Widescreen</PresentationFormat>
  <Paragraphs>32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Azure Cosmos DB(Data Migration)[</vt:lpstr>
      <vt:lpstr>Go to Databases &gt; Azure Cosmos DB</vt:lpstr>
      <vt:lpstr>Select Azure Cosmos DB for MongoDb</vt:lpstr>
      <vt:lpstr>Resource :Choose according to Requirement ( Here we use Request Unit for practice)</vt:lpstr>
      <vt:lpstr>Fill the Details</vt:lpstr>
      <vt:lpstr>Networking</vt:lpstr>
      <vt:lpstr>Backup Policy</vt:lpstr>
      <vt:lpstr>Encryption</vt:lpstr>
      <vt:lpstr>Create</vt:lpstr>
      <vt:lpstr>Also create Azure SQL Database and ADF</vt:lpstr>
      <vt:lpstr>Now go to MongoDB &gt; Data Explorer</vt:lpstr>
      <vt:lpstr>Now Connect to ADS(Azure Data Studio) using Connecting String</vt:lpstr>
      <vt:lpstr>Paste primary connecting string in Connection string</vt:lpstr>
      <vt:lpstr>Now server &gt; Create Database</vt:lpstr>
      <vt:lpstr>After Hitting Enter it will ask to put Collection name. Type it</vt:lpstr>
      <vt:lpstr>Right click on collection &gt; import Documents</vt:lpstr>
      <vt:lpstr>After Importing go to Terminal and Click Mongo Shell to start Code in MongoDB If required</vt:lpstr>
      <vt:lpstr>Now go to ADF &gt; New Pipeline &gt; Copy Data Activity</vt:lpstr>
      <vt:lpstr>Add Source and Sink</vt:lpstr>
      <vt:lpstr>Select Azure Cosmos Db for MongoDB</vt:lpstr>
      <vt:lpstr>Give name ‘InputData’</vt:lpstr>
      <vt:lpstr>Fill the Required info and test Connection &gt; Create</vt:lpstr>
      <vt:lpstr>Now Select Collection Name ie ‘elestore’</vt:lpstr>
      <vt:lpstr>Click on preview data to see data is correct or not</vt:lpstr>
      <vt:lpstr>Now add Sink &gt; Azure SQL Database</vt:lpstr>
      <vt:lpstr>After Creating sink, go to Table option &gt; auto create table</vt:lpstr>
      <vt:lpstr>Now go to datasets &gt; output data &gt; select enter manually &gt; write the output table name &gt; Publish</vt:lpstr>
      <vt:lpstr>Trigger</vt:lpstr>
      <vt:lpstr>Hence the data has been brought into Azure SQL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DB(Data Migration)[</dc:title>
  <dc:creator>Mr Pratik</dc:creator>
  <cp:lastModifiedBy>Mr Pratik</cp:lastModifiedBy>
  <cp:revision>2</cp:revision>
  <dcterms:created xsi:type="dcterms:W3CDTF">2024-10-04T17:45:52Z</dcterms:created>
  <dcterms:modified xsi:type="dcterms:W3CDTF">2024-10-05T17:45:43Z</dcterms:modified>
</cp:coreProperties>
</file>